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Trailers Bold" charset="1" panose="02000808040000020004"/>
      <p:regular r:id="rId13"/>
    </p:embeddedFont>
    <p:embeddedFont>
      <p:font typeface="Public Sans Bold" charset="1" panose="00000000000000000000"/>
      <p:regular r:id="rId14"/>
    </p:embeddedFont>
    <p:embeddedFont>
      <p:font typeface="Poppins Medium" charset="1" panose="00000600000000000000"/>
      <p:regular r:id="rId15"/>
    </p:embeddedFont>
    <p:embeddedFont>
      <p:font typeface="Poppins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gif" Type="http://schemas.openxmlformats.org/officeDocument/2006/relationships/image"/><Relationship Id="rId13" Target="../media/image41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5.png" Type="http://schemas.openxmlformats.org/officeDocument/2006/relationships/image"/><Relationship Id="rId19" Target="../media/image6.svg" Type="http://schemas.openxmlformats.org/officeDocument/2006/relationships/image"/><Relationship Id="rId2" Target="../media/image1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870629"/>
            <a:ext cx="19213469" cy="766022"/>
            <a:chOff x="0" y="0"/>
            <a:chExt cx="5060337" cy="201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01751"/>
            </a:xfrm>
            <a:custGeom>
              <a:avLst/>
              <a:gdLst/>
              <a:ahLst/>
              <a:cxnLst/>
              <a:rect r="r" b="b" t="t" l="l"/>
              <a:pathLst>
                <a:path h="201751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01751"/>
                  </a:lnTo>
                  <a:lnTo>
                    <a:pt x="0" y="201751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11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18787" y="2570695"/>
            <a:ext cx="12450426" cy="492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06"/>
              </a:lnSpc>
            </a:pPr>
            <a:r>
              <a:rPr lang="en-US" b="true" sz="21771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SMART ATTENDANCE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606373" y="6172200"/>
            <a:ext cx="5546912" cy="4114800"/>
          </a:xfrm>
          <a:custGeom>
            <a:avLst/>
            <a:gdLst/>
            <a:ahLst/>
            <a:cxnLst/>
            <a:rect r="r" b="b" t="t" l="l"/>
            <a:pathLst>
              <a:path h="4114800" w="5546912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5311">
            <a:off x="918389" y="642149"/>
            <a:ext cx="3166091" cy="4116667"/>
          </a:xfrm>
          <a:custGeom>
            <a:avLst/>
            <a:gdLst/>
            <a:ahLst/>
            <a:cxnLst/>
            <a:rect r="r" b="b" t="t" l="l"/>
            <a:pathLst>
              <a:path h="4116667" w="3166091">
                <a:moveTo>
                  <a:pt x="0" y="0"/>
                </a:moveTo>
                <a:lnTo>
                  <a:pt x="3166092" y="0"/>
                </a:lnTo>
                <a:lnTo>
                  <a:pt x="3166092" y="4116667"/>
                </a:lnTo>
                <a:lnTo>
                  <a:pt x="0" y="411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4413" y="3038216"/>
            <a:ext cx="5291708" cy="3531012"/>
          </a:xfrm>
          <a:custGeom>
            <a:avLst/>
            <a:gdLst/>
            <a:ahLst/>
            <a:cxnLst/>
            <a:rect r="r" b="b" t="t" l="l"/>
            <a:pathLst>
              <a:path h="3531012" w="5291708">
                <a:moveTo>
                  <a:pt x="0" y="0"/>
                </a:moveTo>
                <a:lnTo>
                  <a:pt x="5291708" y="0"/>
                </a:lnTo>
                <a:lnTo>
                  <a:pt x="5291708" y="3531013"/>
                </a:lnTo>
                <a:lnTo>
                  <a:pt x="0" y="3531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89358" y="5143500"/>
            <a:ext cx="5881231" cy="7813229"/>
          </a:xfrm>
          <a:custGeom>
            <a:avLst/>
            <a:gdLst/>
            <a:ahLst/>
            <a:cxnLst/>
            <a:rect r="r" b="b" t="t" l="l"/>
            <a:pathLst>
              <a:path h="7813229" w="5881231">
                <a:moveTo>
                  <a:pt x="0" y="0"/>
                </a:moveTo>
                <a:lnTo>
                  <a:pt x="5881231" y="0"/>
                </a:lnTo>
                <a:lnTo>
                  <a:pt x="5881231" y="7813229"/>
                </a:lnTo>
                <a:lnTo>
                  <a:pt x="0" y="7813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75510" y="8229600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89358" y="1028700"/>
            <a:ext cx="2190258" cy="2202271"/>
          </a:xfrm>
          <a:custGeom>
            <a:avLst/>
            <a:gdLst/>
            <a:ahLst/>
            <a:cxnLst/>
            <a:rect r="r" b="b" t="t" l="l"/>
            <a:pathLst>
              <a:path h="2202271" w="2190258">
                <a:moveTo>
                  <a:pt x="0" y="0"/>
                </a:moveTo>
                <a:lnTo>
                  <a:pt x="2190258" y="0"/>
                </a:lnTo>
                <a:lnTo>
                  <a:pt x="2190258" y="2202271"/>
                </a:lnTo>
                <a:lnTo>
                  <a:pt x="0" y="22022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870629"/>
            <a:ext cx="19213469" cy="766022"/>
            <a:chOff x="0" y="0"/>
            <a:chExt cx="5060337" cy="201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01751"/>
            </a:xfrm>
            <a:custGeom>
              <a:avLst/>
              <a:gdLst/>
              <a:ahLst/>
              <a:cxnLst/>
              <a:rect r="r" b="b" t="t" l="l"/>
              <a:pathLst>
                <a:path h="201751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01751"/>
                  </a:lnTo>
                  <a:lnTo>
                    <a:pt x="0" y="201751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11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602519" y="7881100"/>
            <a:ext cx="8205912" cy="4461032"/>
          </a:xfrm>
          <a:custGeom>
            <a:avLst/>
            <a:gdLst/>
            <a:ahLst/>
            <a:cxnLst/>
            <a:rect r="r" b="b" t="t" l="l"/>
            <a:pathLst>
              <a:path h="4461032" w="8205912">
                <a:moveTo>
                  <a:pt x="0" y="0"/>
                </a:moveTo>
                <a:lnTo>
                  <a:pt x="8205912" y="0"/>
                </a:lnTo>
                <a:lnTo>
                  <a:pt x="8205912" y="4461032"/>
                </a:lnTo>
                <a:lnTo>
                  <a:pt x="0" y="4461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8644" y="292363"/>
            <a:ext cx="13292345" cy="6898905"/>
          </a:xfrm>
          <a:custGeom>
            <a:avLst/>
            <a:gdLst/>
            <a:ahLst/>
            <a:cxnLst/>
            <a:rect r="r" b="b" t="t" l="l"/>
            <a:pathLst>
              <a:path h="6898905" w="13292345">
                <a:moveTo>
                  <a:pt x="0" y="0"/>
                </a:moveTo>
                <a:lnTo>
                  <a:pt x="13292345" y="0"/>
                </a:lnTo>
                <a:lnTo>
                  <a:pt x="13292345" y="6898905"/>
                </a:lnTo>
                <a:lnTo>
                  <a:pt x="0" y="6898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6887" y="1028700"/>
            <a:ext cx="5274940" cy="123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b="true" sz="2748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Enrollment no: 23002171210141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b="true" sz="2748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Roll no:71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b="true" sz="2748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Name: Manasviba Rana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9421" y="1116642"/>
            <a:ext cx="4995115" cy="114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  <a:spcBef>
                <a:spcPct val="0"/>
              </a:spcBef>
            </a:pPr>
            <a:r>
              <a:rPr lang="en-US" b="true" sz="2531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Enrollment no: 23002171210029</a:t>
            </a:r>
          </a:p>
          <a:p>
            <a:pPr algn="l">
              <a:lnSpc>
                <a:spcPts val="3011"/>
              </a:lnSpc>
              <a:spcBef>
                <a:spcPct val="0"/>
              </a:spcBef>
            </a:pPr>
            <a:r>
              <a:rPr lang="en-US" b="true" sz="2531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Roll no:40</a:t>
            </a:r>
          </a:p>
          <a:p>
            <a:pPr algn="l">
              <a:lnSpc>
                <a:spcPts val="3011"/>
              </a:lnSpc>
              <a:spcBef>
                <a:spcPct val="0"/>
              </a:spcBef>
            </a:pPr>
            <a:r>
              <a:rPr lang="en-US" b="true" sz="2531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Name: Divy Modi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6887" y="3741816"/>
            <a:ext cx="5274940" cy="1199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b="true" sz="2672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Enrollment no: 23002171210087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b="true" sz="2672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Roll no:61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b="true" sz="2672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Name: Sakshi Panchal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6475" y="3732291"/>
            <a:ext cx="5119631" cy="114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b="true" sz="2535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Enrollment no: 23002171210015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b="true" sz="2535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Roll no:55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b="true" sz="2535">
                <a:solidFill>
                  <a:srgbClr val="F2F1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Name: Meet Bhavsar</a:t>
            </a:r>
          </a:p>
        </p:txBody>
      </p:sp>
      <p:sp>
        <p:nvSpPr>
          <p:cNvPr name="TextBox 14" id="14"/>
          <p:cNvSpPr txBox="true"/>
          <p:nvPr/>
        </p:nvSpPr>
        <p:spPr>
          <a:xfrm rot="-128645">
            <a:off x="15193819" y="3159271"/>
            <a:ext cx="3494337" cy="276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6"/>
              </a:lnSpc>
            </a:pPr>
            <a:r>
              <a:rPr lang="en-US" sz="12183" b="true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HELLO FRIENDS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27013" y="1028700"/>
            <a:ext cx="6138127" cy="3225307"/>
          </a:xfrm>
          <a:custGeom>
            <a:avLst/>
            <a:gdLst/>
            <a:ahLst/>
            <a:cxnLst/>
            <a:rect r="r" b="b" t="t" l="l"/>
            <a:pathLst>
              <a:path h="3225307" w="6138127">
                <a:moveTo>
                  <a:pt x="0" y="0"/>
                </a:moveTo>
                <a:lnTo>
                  <a:pt x="6138127" y="0"/>
                </a:lnTo>
                <a:lnTo>
                  <a:pt x="6138127" y="3225307"/>
                </a:lnTo>
                <a:lnTo>
                  <a:pt x="0" y="3225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6740" y="2831585"/>
            <a:ext cx="10212262" cy="6296965"/>
            <a:chOff x="0" y="0"/>
            <a:chExt cx="2689649" cy="16584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89649" cy="1658460"/>
            </a:xfrm>
            <a:custGeom>
              <a:avLst/>
              <a:gdLst/>
              <a:ahLst/>
              <a:cxnLst/>
              <a:rect r="r" b="b" t="t" l="l"/>
              <a:pathLst>
                <a:path h="1658460" w="2689649">
                  <a:moveTo>
                    <a:pt x="38663" y="0"/>
                  </a:moveTo>
                  <a:lnTo>
                    <a:pt x="2650986" y="0"/>
                  </a:lnTo>
                  <a:cubicBezTo>
                    <a:pt x="2661240" y="0"/>
                    <a:pt x="2671075" y="4073"/>
                    <a:pt x="2678325" y="11324"/>
                  </a:cubicBezTo>
                  <a:cubicBezTo>
                    <a:pt x="2685576" y="18575"/>
                    <a:pt x="2689649" y="28409"/>
                    <a:pt x="2689649" y="38663"/>
                  </a:cubicBezTo>
                  <a:lnTo>
                    <a:pt x="2689649" y="1619797"/>
                  </a:lnTo>
                  <a:cubicBezTo>
                    <a:pt x="2689649" y="1641150"/>
                    <a:pt x="2672339" y="1658460"/>
                    <a:pt x="2650986" y="1658460"/>
                  </a:cubicBezTo>
                  <a:lnTo>
                    <a:pt x="38663" y="1658460"/>
                  </a:lnTo>
                  <a:cubicBezTo>
                    <a:pt x="28409" y="1658460"/>
                    <a:pt x="18575" y="1654387"/>
                    <a:pt x="11324" y="1647136"/>
                  </a:cubicBezTo>
                  <a:cubicBezTo>
                    <a:pt x="4073" y="1639885"/>
                    <a:pt x="0" y="1630051"/>
                    <a:pt x="0" y="1619797"/>
                  </a:cubicBezTo>
                  <a:lnTo>
                    <a:pt x="0" y="38663"/>
                  </a:lnTo>
                  <a:cubicBezTo>
                    <a:pt x="0" y="28409"/>
                    <a:pt x="4073" y="18575"/>
                    <a:pt x="11324" y="11324"/>
                  </a:cubicBezTo>
                  <a:cubicBezTo>
                    <a:pt x="18575" y="4073"/>
                    <a:pt x="28409" y="0"/>
                    <a:pt x="38663" y="0"/>
                  </a:cubicBezTo>
                  <a:close/>
                </a:path>
              </a:pathLst>
            </a:custGeom>
            <a:solidFill>
              <a:srgbClr val="FFBD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689649" cy="1667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67313" y="9870629"/>
            <a:ext cx="19213469" cy="766022"/>
            <a:chOff x="0" y="0"/>
            <a:chExt cx="5060337" cy="2017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0338" cy="201751"/>
            </a:xfrm>
            <a:custGeom>
              <a:avLst/>
              <a:gdLst/>
              <a:ahLst/>
              <a:cxnLst/>
              <a:rect r="r" b="b" t="t" l="l"/>
              <a:pathLst>
                <a:path h="201751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01751"/>
                  </a:lnTo>
                  <a:lnTo>
                    <a:pt x="0" y="201751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5060337" cy="211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49163" y="48616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8673" y="1191694"/>
            <a:ext cx="6497910" cy="16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4"/>
              </a:lnSpc>
            </a:pPr>
            <a:r>
              <a:rPr lang="en-US" sz="13864" b="true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145" y="3592892"/>
            <a:ext cx="9225453" cy="472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3"/>
              </a:lnSpc>
            </a:pPr>
            <a:r>
              <a:rPr lang="en-US" sz="2438" b="true">
                <a:solidFill>
                  <a:srgbClr val="6B41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Attendance management is essential for maintaining discipline and accountability, yet traditional methods remain slow, error-prone, and inefficient. The Smart Attendance System introduces a contactless, automated approach using **face recognition and blink detection to streamline the process.  </a:t>
            </a:r>
          </a:p>
          <a:p>
            <a:pPr algn="just">
              <a:lnSpc>
                <a:spcPts val="3413"/>
              </a:lnSpc>
            </a:pPr>
          </a:p>
          <a:p>
            <a:pPr algn="just">
              <a:lnSpc>
                <a:spcPts val="3413"/>
              </a:lnSpc>
            </a:pPr>
            <a:r>
              <a:rPr lang="en-US" sz="2438" b="true">
                <a:solidFill>
                  <a:srgbClr val="6B41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eliminating manual input and reducing errors, this system ensures a faster, more reliable attendance-tracking experience.</a:t>
            </a:r>
          </a:p>
          <a:p>
            <a:pPr algn="just">
              <a:lnSpc>
                <a:spcPts val="34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586310"/>
            <a:ext cx="19213469" cy="1050341"/>
            <a:chOff x="0" y="0"/>
            <a:chExt cx="5060337" cy="2766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76633"/>
            </a:xfrm>
            <a:custGeom>
              <a:avLst/>
              <a:gdLst/>
              <a:ahLst/>
              <a:cxnLst/>
              <a:rect r="r" b="b" t="t" l="l"/>
              <a:pathLst>
                <a:path h="276633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76633"/>
                  </a:lnTo>
                  <a:lnTo>
                    <a:pt x="0" y="276633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8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5694" y="2027388"/>
            <a:ext cx="10560286" cy="6591171"/>
            <a:chOff x="0" y="0"/>
            <a:chExt cx="2781310" cy="1735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1310" cy="1735946"/>
            </a:xfrm>
            <a:custGeom>
              <a:avLst/>
              <a:gdLst/>
              <a:ahLst/>
              <a:cxnLst/>
              <a:rect r="r" b="b" t="t" l="l"/>
              <a:pathLst>
                <a:path h="1735946" w="2781310">
                  <a:moveTo>
                    <a:pt x="37389" y="0"/>
                  </a:moveTo>
                  <a:lnTo>
                    <a:pt x="2743921" y="0"/>
                  </a:lnTo>
                  <a:cubicBezTo>
                    <a:pt x="2764570" y="0"/>
                    <a:pt x="2781310" y="16740"/>
                    <a:pt x="2781310" y="37389"/>
                  </a:cubicBezTo>
                  <a:lnTo>
                    <a:pt x="2781310" y="1698557"/>
                  </a:lnTo>
                  <a:cubicBezTo>
                    <a:pt x="2781310" y="1708473"/>
                    <a:pt x="2777371" y="1717984"/>
                    <a:pt x="2770359" y="1724995"/>
                  </a:cubicBezTo>
                  <a:cubicBezTo>
                    <a:pt x="2763347" y="1732007"/>
                    <a:pt x="2753837" y="1735946"/>
                    <a:pt x="2743921" y="1735946"/>
                  </a:cubicBezTo>
                  <a:lnTo>
                    <a:pt x="37389" y="1735946"/>
                  </a:lnTo>
                  <a:cubicBezTo>
                    <a:pt x="16740" y="1735946"/>
                    <a:pt x="0" y="1719206"/>
                    <a:pt x="0" y="1698557"/>
                  </a:cubicBezTo>
                  <a:lnTo>
                    <a:pt x="0" y="37389"/>
                  </a:lnTo>
                  <a:cubicBezTo>
                    <a:pt x="0" y="16740"/>
                    <a:pt x="16740" y="0"/>
                    <a:pt x="37389" y="0"/>
                  </a:cubicBezTo>
                  <a:close/>
                </a:path>
              </a:pathLst>
            </a:custGeom>
            <a:solidFill>
              <a:srgbClr val="FFBD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781310" cy="174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68248" y="44212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25648" y="306476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9926" y="476250"/>
            <a:ext cx="15608148" cy="170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3"/>
              </a:lnSpc>
            </a:pPr>
            <a:r>
              <a:rPr lang="en-US" sz="14356" b="true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FUNCTIONALITIES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6035" y="2461910"/>
            <a:ext cx="11746555" cy="496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Automated Attendance Marking 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Blink Detection Confirmation 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CSV-Based Record Keeping 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Batch &amp; Subject Selection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Attendance Analytics 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Real-Time Feedback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586310"/>
            <a:ext cx="19213469" cy="1050341"/>
            <a:chOff x="0" y="0"/>
            <a:chExt cx="5060337" cy="2766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76633"/>
            </a:xfrm>
            <a:custGeom>
              <a:avLst/>
              <a:gdLst/>
              <a:ahLst/>
              <a:cxnLst/>
              <a:rect r="r" b="b" t="t" l="l"/>
              <a:pathLst>
                <a:path h="276633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76633"/>
                  </a:lnTo>
                  <a:lnTo>
                    <a:pt x="0" y="276633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8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5119" y="263109"/>
            <a:ext cx="5731936" cy="5731936"/>
          </a:xfrm>
          <a:custGeom>
            <a:avLst/>
            <a:gdLst/>
            <a:ahLst/>
            <a:cxnLst/>
            <a:rect r="r" b="b" t="t" l="l"/>
            <a:pathLst>
              <a:path h="5731936" w="5731936">
                <a:moveTo>
                  <a:pt x="0" y="0"/>
                </a:moveTo>
                <a:lnTo>
                  <a:pt x="5731935" y="0"/>
                </a:lnTo>
                <a:lnTo>
                  <a:pt x="5731935" y="5731936"/>
                </a:lnTo>
                <a:lnTo>
                  <a:pt x="0" y="573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901977" y="2334924"/>
            <a:ext cx="10560286" cy="6591171"/>
            <a:chOff x="0" y="0"/>
            <a:chExt cx="2781310" cy="17359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1310" cy="1735946"/>
            </a:xfrm>
            <a:custGeom>
              <a:avLst/>
              <a:gdLst/>
              <a:ahLst/>
              <a:cxnLst/>
              <a:rect r="r" b="b" t="t" l="l"/>
              <a:pathLst>
                <a:path h="1735946" w="2781310">
                  <a:moveTo>
                    <a:pt x="37389" y="0"/>
                  </a:moveTo>
                  <a:lnTo>
                    <a:pt x="2743921" y="0"/>
                  </a:lnTo>
                  <a:cubicBezTo>
                    <a:pt x="2764570" y="0"/>
                    <a:pt x="2781310" y="16740"/>
                    <a:pt x="2781310" y="37389"/>
                  </a:cubicBezTo>
                  <a:lnTo>
                    <a:pt x="2781310" y="1698557"/>
                  </a:lnTo>
                  <a:cubicBezTo>
                    <a:pt x="2781310" y="1708473"/>
                    <a:pt x="2777371" y="1717984"/>
                    <a:pt x="2770359" y="1724995"/>
                  </a:cubicBezTo>
                  <a:cubicBezTo>
                    <a:pt x="2763347" y="1732007"/>
                    <a:pt x="2753837" y="1735946"/>
                    <a:pt x="2743921" y="1735946"/>
                  </a:cubicBezTo>
                  <a:lnTo>
                    <a:pt x="37389" y="1735946"/>
                  </a:lnTo>
                  <a:cubicBezTo>
                    <a:pt x="16740" y="1735946"/>
                    <a:pt x="0" y="1719206"/>
                    <a:pt x="0" y="1698557"/>
                  </a:cubicBezTo>
                  <a:lnTo>
                    <a:pt x="0" y="37389"/>
                  </a:lnTo>
                  <a:cubicBezTo>
                    <a:pt x="0" y="16740"/>
                    <a:pt x="16740" y="0"/>
                    <a:pt x="37389" y="0"/>
                  </a:cubicBezTo>
                  <a:close/>
                </a:path>
              </a:pathLst>
            </a:custGeom>
            <a:solidFill>
              <a:srgbClr val="FFBD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781310" cy="174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13633" y="3063905"/>
            <a:ext cx="2644199" cy="6892462"/>
          </a:xfrm>
          <a:custGeom>
            <a:avLst/>
            <a:gdLst/>
            <a:ahLst/>
            <a:cxnLst/>
            <a:rect r="r" b="b" t="t" l="l"/>
            <a:pathLst>
              <a:path h="6892462" w="2644199">
                <a:moveTo>
                  <a:pt x="0" y="0"/>
                </a:moveTo>
                <a:lnTo>
                  <a:pt x="2644199" y="0"/>
                </a:lnTo>
                <a:lnTo>
                  <a:pt x="2644199" y="6892462"/>
                </a:lnTo>
                <a:lnTo>
                  <a:pt x="0" y="6892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45196" y="310866"/>
            <a:ext cx="1915487" cy="1866729"/>
          </a:xfrm>
          <a:custGeom>
            <a:avLst/>
            <a:gdLst/>
            <a:ahLst/>
            <a:cxnLst/>
            <a:rect r="r" b="b" t="t" l="l"/>
            <a:pathLst>
              <a:path h="1866729" w="1915487">
                <a:moveTo>
                  <a:pt x="0" y="0"/>
                </a:moveTo>
                <a:lnTo>
                  <a:pt x="1915488" y="0"/>
                </a:lnTo>
                <a:lnTo>
                  <a:pt x="1915488" y="1866730"/>
                </a:lnTo>
                <a:lnTo>
                  <a:pt x="0" y="1866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61287" y="5143500"/>
            <a:ext cx="1991917" cy="170308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249130" y="629788"/>
            <a:ext cx="15608148" cy="170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3"/>
              </a:lnSpc>
            </a:pPr>
            <a:r>
              <a:rPr lang="en-US" sz="14356" b="true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9601" y="2768630"/>
            <a:ext cx="11746555" cy="580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Lighting &amp; Camera Dependency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Limited Face Database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Blink Detection Sensitivity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Single-Person Detection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No Cloud Integration</a:t>
            </a:r>
          </a:p>
          <a:p>
            <a:pPr algn="just" marL="684235" indent="-342118" lvl="1">
              <a:lnSpc>
                <a:spcPts val="6623"/>
              </a:lnSpc>
              <a:buFont typeface="Arial"/>
              <a:buChar char="•"/>
            </a:pPr>
            <a:r>
              <a:rPr lang="en-US" b="true" sz="3169">
                <a:solidFill>
                  <a:srgbClr val="FBF5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Hardware Requirement</a:t>
            </a:r>
          </a:p>
          <a:p>
            <a:pPr algn="just">
              <a:lnSpc>
                <a:spcPts val="662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870629"/>
            <a:ext cx="19213469" cy="766022"/>
            <a:chOff x="0" y="0"/>
            <a:chExt cx="5060337" cy="201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01751"/>
            </a:xfrm>
            <a:custGeom>
              <a:avLst/>
              <a:gdLst/>
              <a:ahLst/>
              <a:cxnLst/>
              <a:rect r="r" b="b" t="t" l="l"/>
              <a:pathLst>
                <a:path h="201751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01751"/>
                  </a:lnTo>
                  <a:lnTo>
                    <a:pt x="0" y="201751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11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6384" y="3089195"/>
            <a:ext cx="12141557" cy="5140405"/>
            <a:chOff x="0" y="0"/>
            <a:chExt cx="3197776" cy="13538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7776" cy="1353851"/>
            </a:xfrm>
            <a:custGeom>
              <a:avLst/>
              <a:gdLst/>
              <a:ahLst/>
              <a:cxnLst/>
              <a:rect r="r" b="b" t="t" l="l"/>
              <a:pathLst>
                <a:path h="1353851" w="3197776">
                  <a:moveTo>
                    <a:pt x="32520" y="0"/>
                  </a:moveTo>
                  <a:lnTo>
                    <a:pt x="3165257" y="0"/>
                  </a:lnTo>
                  <a:cubicBezTo>
                    <a:pt x="3183217" y="0"/>
                    <a:pt x="3197776" y="14559"/>
                    <a:pt x="3197776" y="32520"/>
                  </a:cubicBezTo>
                  <a:lnTo>
                    <a:pt x="3197776" y="1321332"/>
                  </a:lnTo>
                  <a:cubicBezTo>
                    <a:pt x="3197776" y="1339292"/>
                    <a:pt x="3183217" y="1353851"/>
                    <a:pt x="3165257" y="1353851"/>
                  </a:cubicBezTo>
                  <a:lnTo>
                    <a:pt x="32520" y="1353851"/>
                  </a:lnTo>
                  <a:cubicBezTo>
                    <a:pt x="14559" y="1353851"/>
                    <a:pt x="0" y="1339292"/>
                    <a:pt x="0" y="1321332"/>
                  </a:cubicBezTo>
                  <a:lnTo>
                    <a:pt x="0" y="32520"/>
                  </a:lnTo>
                  <a:cubicBezTo>
                    <a:pt x="0" y="14559"/>
                    <a:pt x="14559" y="0"/>
                    <a:pt x="32520" y="0"/>
                  </a:cubicBezTo>
                  <a:close/>
                </a:path>
              </a:pathLst>
            </a:custGeom>
            <a:solidFill>
              <a:srgbClr val="FFBD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3197776" cy="1363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76492" y="8229600"/>
            <a:ext cx="4191000" cy="4114800"/>
          </a:xfrm>
          <a:custGeom>
            <a:avLst/>
            <a:gdLst/>
            <a:ahLst/>
            <a:cxnLst/>
            <a:rect r="r" b="b" t="t" l="l"/>
            <a:pathLst>
              <a:path h="4114800" w="41910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69042" y="279613"/>
            <a:ext cx="2190258" cy="2202271"/>
          </a:xfrm>
          <a:custGeom>
            <a:avLst/>
            <a:gdLst/>
            <a:ahLst/>
            <a:cxnLst/>
            <a:rect r="r" b="b" t="t" l="l"/>
            <a:pathLst>
              <a:path h="2202271" w="2190258">
                <a:moveTo>
                  <a:pt x="0" y="0"/>
                </a:moveTo>
                <a:lnTo>
                  <a:pt x="2190258" y="0"/>
                </a:lnTo>
                <a:lnTo>
                  <a:pt x="2190258" y="2202271"/>
                </a:lnTo>
                <a:lnTo>
                  <a:pt x="0" y="2202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3153" y="1687824"/>
            <a:ext cx="3561318" cy="8264661"/>
          </a:xfrm>
          <a:custGeom>
            <a:avLst/>
            <a:gdLst/>
            <a:ahLst/>
            <a:cxnLst/>
            <a:rect r="r" b="b" t="t" l="l"/>
            <a:pathLst>
              <a:path h="8264661" w="3561318">
                <a:moveTo>
                  <a:pt x="0" y="0"/>
                </a:moveTo>
                <a:lnTo>
                  <a:pt x="3561318" y="0"/>
                </a:lnTo>
                <a:lnTo>
                  <a:pt x="3561318" y="8264662"/>
                </a:lnTo>
                <a:lnTo>
                  <a:pt x="0" y="8264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40449" y="5421110"/>
            <a:ext cx="2205941" cy="2808490"/>
          </a:xfrm>
          <a:custGeom>
            <a:avLst/>
            <a:gdLst/>
            <a:ahLst/>
            <a:cxnLst/>
            <a:rect r="r" b="b" t="t" l="l"/>
            <a:pathLst>
              <a:path h="2808490" w="2205941">
                <a:moveTo>
                  <a:pt x="0" y="0"/>
                </a:moveTo>
                <a:lnTo>
                  <a:pt x="2205941" y="0"/>
                </a:lnTo>
                <a:lnTo>
                  <a:pt x="2205941" y="2808490"/>
                </a:lnTo>
                <a:lnTo>
                  <a:pt x="0" y="28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602606" y="4563743"/>
            <a:ext cx="2700371" cy="171473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297958" y="3370808"/>
            <a:ext cx="1478534" cy="140460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167533" y="1457325"/>
            <a:ext cx="7559258" cy="149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2"/>
              </a:lnSpc>
            </a:pPr>
            <a:r>
              <a:rPr lang="en-US" b="true" sz="12696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FUTURE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57376" y="3508671"/>
            <a:ext cx="11764090" cy="403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 Face Recognition</a:t>
            </a:r>
          </a:p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 Improved Blink Detection</a:t>
            </a:r>
          </a:p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 Cloud-Based Storage</a:t>
            </a:r>
          </a:p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 Multi-Person Detection</a:t>
            </a:r>
          </a:p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 Mobile &amp; IoT Integration</a:t>
            </a:r>
          </a:p>
          <a:p>
            <a:pPr algn="just" marL="523223" indent="-261612" lvl="1">
              <a:lnSpc>
                <a:spcPts val="5428"/>
              </a:lnSpc>
              <a:buFont typeface="Arial"/>
              <a:buChar char="•"/>
            </a:pPr>
            <a:r>
              <a:rPr lang="en-US" b="true" sz="2423" spc="225">
                <a:solidFill>
                  <a:srgbClr val="94614B"/>
                </a:solidFill>
                <a:latin typeface="Poppins Bold"/>
                <a:ea typeface="Poppins Bold"/>
                <a:cs typeface="Poppins Bold"/>
                <a:sym typeface="Poppins Bold"/>
              </a:rPr>
              <a:t> Automated Reports &amp; Notifications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639" y="-193812"/>
            <a:ext cx="19189277" cy="10674625"/>
            <a:chOff x="0" y="0"/>
            <a:chExt cx="25585703" cy="14232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2870" y="0"/>
              <a:ext cx="14232833" cy="14232833"/>
            </a:xfrm>
            <a:custGeom>
              <a:avLst/>
              <a:gdLst/>
              <a:ahLst/>
              <a:cxnLst/>
              <a:rect r="r" b="b" t="t" l="l"/>
              <a:pathLst>
                <a:path h="14232833" w="14232833">
                  <a:moveTo>
                    <a:pt x="0" y="0"/>
                  </a:moveTo>
                  <a:lnTo>
                    <a:pt x="14232833" y="0"/>
                  </a:lnTo>
                  <a:lnTo>
                    <a:pt x="14232833" y="14232833"/>
                  </a:lnTo>
                  <a:lnTo>
                    <a:pt x="0" y="142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7313" y="9870629"/>
            <a:ext cx="19213469" cy="766022"/>
            <a:chOff x="0" y="0"/>
            <a:chExt cx="5060337" cy="201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0338" cy="201751"/>
            </a:xfrm>
            <a:custGeom>
              <a:avLst/>
              <a:gdLst/>
              <a:ahLst/>
              <a:cxnLst/>
              <a:rect r="r" b="b" t="t" l="l"/>
              <a:pathLst>
                <a:path h="201751" w="5060338">
                  <a:moveTo>
                    <a:pt x="0" y="0"/>
                  </a:moveTo>
                  <a:lnTo>
                    <a:pt x="5060338" y="0"/>
                  </a:lnTo>
                  <a:lnTo>
                    <a:pt x="5060338" y="201751"/>
                  </a:lnTo>
                  <a:lnTo>
                    <a:pt x="0" y="201751"/>
                  </a:lnTo>
                  <a:close/>
                </a:path>
              </a:pathLst>
            </a:custGeom>
            <a:solidFill>
              <a:srgbClr val="5D546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060337" cy="211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56725" y="1670488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8" y="0"/>
                </a:lnTo>
                <a:lnTo>
                  <a:pt x="6522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17478" y="3026285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48871" y="1162964"/>
            <a:ext cx="2190258" cy="2202271"/>
          </a:xfrm>
          <a:custGeom>
            <a:avLst/>
            <a:gdLst/>
            <a:ahLst/>
            <a:cxnLst/>
            <a:rect r="r" b="b" t="t" l="l"/>
            <a:pathLst>
              <a:path h="2202271" w="2190258">
                <a:moveTo>
                  <a:pt x="0" y="0"/>
                </a:moveTo>
                <a:lnTo>
                  <a:pt x="2190258" y="0"/>
                </a:lnTo>
                <a:lnTo>
                  <a:pt x="2190258" y="2202271"/>
                </a:lnTo>
                <a:lnTo>
                  <a:pt x="0" y="2202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5294" y="3026285"/>
            <a:ext cx="3651817" cy="10975405"/>
          </a:xfrm>
          <a:custGeom>
            <a:avLst/>
            <a:gdLst/>
            <a:ahLst/>
            <a:cxnLst/>
            <a:rect r="r" b="b" t="t" l="l"/>
            <a:pathLst>
              <a:path h="10975405" w="3651817">
                <a:moveTo>
                  <a:pt x="0" y="0"/>
                </a:moveTo>
                <a:lnTo>
                  <a:pt x="3651817" y="0"/>
                </a:lnTo>
                <a:lnTo>
                  <a:pt x="3651817" y="10975406"/>
                </a:lnTo>
                <a:lnTo>
                  <a:pt x="0" y="109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749437" y="4744736"/>
            <a:ext cx="4381406" cy="8575705"/>
          </a:xfrm>
          <a:custGeom>
            <a:avLst/>
            <a:gdLst/>
            <a:ahLst/>
            <a:cxnLst/>
            <a:rect r="r" b="b" t="t" l="l"/>
            <a:pathLst>
              <a:path h="8575705" w="4381406">
                <a:moveTo>
                  <a:pt x="4381405" y="0"/>
                </a:moveTo>
                <a:lnTo>
                  <a:pt x="0" y="0"/>
                </a:lnTo>
                <a:lnTo>
                  <a:pt x="0" y="8575705"/>
                </a:lnTo>
                <a:lnTo>
                  <a:pt x="4381405" y="8575705"/>
                </a:lnTo>
                <a:lnTo>
                  <a:pt x="438140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72808">
            <a:off x="4125904" y="4423045"/>
            <a:ext cx="9227248" cy="25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4"/>
              </a:lnSpc>
            </a:pPr>
            <a:r>
              <a:rPr lang="en-US" b="true" sz="21699">
                <a:solidFill>
                  <a:srgbClr val="373E56"/>
                </a:solidFill>
                <a:latin typeface="TT Trailers Bold"/>
                <a:ea typeface="TT Trailers Bold"/>
                <a:cs typeface="TT Trailers Bold"/>
                <a:sym typeface="TT Trailers Bold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576316" y="7088951"/>
            <a:ext cx="4311095" cy="3198049"/>
          </a:xfrm>
          <a:custGeom>
            <a:avLst/>
            <a:gdLst/>
            <a:ahLst/>
            <a:cxnLst/>
            <a:rect r="r" b="b" t="t" l="l"/>
            <a:pathLst>
              <a:path h="3198049" w="4311095">
                <a:moveTo>
                  <a:pt x="0" y="0"/>
                </a:moveTo>
                <a:lnTo>
                  <a:pt x="4311095" y="0"/>
                </a:lnTo>
                <a:lnTo>
                  <a:pt x="4311095" y="3198049"/>
                </a:lnTo>
                <a:lnTo>
                  <a:pt x="0" y="31980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24699" y="8098343"/>
            <a:ext cx="4101778" cy="2155298"/>
          </a:xfrm>
          <a:custGeom>
            <a:avLst/>
            <a:gdLst/>
            <a:ahLst/>
            <a:cxnLst/>
            <a:rect r="r" b="b" t="t" l="l"/>
            <a:pathLst>
              <a:path h="2155298" w="4101778">
                <a:moveTo>
                  <a:pt x="0" y="0"/>
                </a:moveTo>
                <a:lnTo>
                  <a:pt x="4101778" y="0"/>
                </a:lnTo>
                <a:lnTo>
                  <a:pt x="4101778" y="2155298"/>
                </a:lnTo>
                <a:lnTo>
                  <a:pt x="0" y="21552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15311">
            <a:off x="3661187" y="1150661"/>
            <a:ext cx="1810087" cy="2353541"/>
          </a:xfrm>
          <a:custGeom>
            <a:avLst/>
            <a:gdLst/>
            <a:ahLst/>
            <a:cxnLst/>
            <a:rect r="r" b="b" t="t" l="l"/>
            <a:pathLst>
              <a:path h="2353541" w="1810087">
                <a:moveTo>
                  <a:pt x="0" y="0"/>
                </a:moveTo>
                <a:lnTo>
                  <a:pt x="1810087" y="0"/>
                </a:lnTo>
                <a:lnTo>
                  <a:pt x="1810087" y="2353541"/>
                </a:lnTo>
                <a:lnTo>
                  <a:pt x="0" y="2353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18474">
            <a:off x="12408129" y="1214258"/>
            <a:ext cx="1234330" cy="2704706"/>
          </a:xfrm>
          <a:custGeom>
            <a:avLst/>
            <a:gdLst/>
            <a:ahLst/>
            <a:cxnLst/>
            <a:rect r="r" b="b" t="t" l="l"/>
            <a:pathLst>
              <a:path h="2704706" w="1234330">
                <a:moveTo>
                  <a:pt x="0" y="0"/>
                </a:moveTo>
                <a:lnTo>
                  <a:pt x="1234330" y="0"/>
                </a:lnTo>
                <a:lnTo>
                  <a:pt x="1234330" y="2704706"/>
                </a:lnTo>
                <a:lnTo>
                  <a:pt x="0" y="27047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DAGgUyLzxio</dc:identifier>
  <dcterms:modified xsi:type="dcterms:W3CDTF">2011-08-01T06:04:30Z</dcterms:modified>
  <cp:revision>1</cp:revision>
  <dc:title>Green and Yellow Illustrative Project Presentation</dc:title>
</cp:coreProperties>
</file>